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BA83-C89C-4E98-A354-7E2A76F1CE25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96E8-99BC-4516-8D0C-E1497063C7F3}" type="slidenum">
              <a:rPr lang="es-MX" smtClean="0"/>
              <a:t>‹Nº›</a:t>
            </a:fld>
            <a:endParaRPr lang="es-MX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594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BA83-C89C-4E98-A354-7E2A76F1CE25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96E8-99BC-4516-8D0C-E1497063C7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20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BA83-C89C-4E98-A354-7E2A76F1CE25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96E8-99BC-4516-8D0C-E1497063C7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0849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BA83-C89C-4E98-A354-7E2A76F1CE25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96E8-99BC-4516-8D0C-E1497063C7F3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1735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BA83-C89C-4E98-A354-7E2A76F1CE25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96E8-99BC-4516-8D0C-E1497063C7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154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BA83-C89C-4E98-A354-7E2A76F1CE25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96E8-99BC-4516-8D0C-E1497063C7F3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0063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BA83-C89C-4E98-A354-7E2A76F1CE25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96E8-99BC-4516-8D0C-E1497063C7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0191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BA83-C89C-4E98-A354-7E2A76F1CE25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96E8-99BC-4516-8D0C-E1497063C7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9393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BA83-C89C-4E98-A354-7E2A76F1CE25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96E8-99BC-4516-8D0C-E1497063C7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485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BA83-C89C-4E98-A354-7E2A76F1CE25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96E8-99BC-4516-8D0C-E1497063C7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990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BA83-C89C-4E98-A354-7E2A76F1CE25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96E8-99BC-4516-8D0C-E1497063C7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519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BA83-C89C-4E98-A354-7E2A76F1CE25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96E8-99BC-4516-8D0C-E1497063C7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621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BA83-C89C-4E98-A354-7E2A76F1CE25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96E8-99BC-4516-8D0C-E1497063C7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2387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BA83-C89C-4E98-A354-7E2A76F1CE25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96E8-99BC-4516-8D0C-E1497063C7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576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BA83-C89C-4E98-A354-7E2A76F1CE25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96E8-99BC-4516-8D0C-E1497063C7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781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BA83-C89C-4E98-A354-7E2A76F1CE25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96E8-99BC-4516-8D0C-E1497063C7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453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BA83-C89C-4E98-A354-7E2A76F1CE25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96E8-99BC-4516-8D0C-E1497063C7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038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81BBA83-C89C-4E98-A354-7E2A76F1CE25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9C696E8-99BC-4516-8D0C-E1497063C7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3391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14979" y="0"/>
            <a:ext cx="8534400" cy="1507067"/>
          </a:xfrm>
        </p:spPr>
        <p:txBody>
          <a:bodyPr/>
          <a:lstStyle/>
          <a:p>
            <a:pPr algn="ctr"/>
            <a:r>
              <a:rPr lang="es-ES" smtClean="0">
                <a:solidFill>
                  <a:schemeClr val="bg1"/>
                </a:solidFill>
              </a:rPr>
              <a:t>2) FASE </a:t>
            </a:r>
            <a:r>
              <a:rPr lang="es-ES" dirty="0" smtClean="0">
                <a:solidFill>
                  <a:schemeClr val="bg1"/>
                </a:solidFill>
              </a:rPr>
              <a:t>DE SOLICITUD FORMAL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45777" y="1247886"/>
            <a:ext cx="10515600" cy="5045336"/>
          </a:xfrm>
        </p:spPr>
        <p:txBody>
          <a:bodyPr>
            <a:normAutofit fontScale="55000" lnSpcReduction="20000"/>
          </a:bodyPr>
          <a:lstStyle/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es-MX" dirty="0">
              <a:latin typeface="Adobe Caslon Pro"/>
            </a:endParaRPr>
          </a:p>
          <a:p>
            <a:pPr lvl="0" fontAlgn="base">
              <a:lnSpc>
                <a:spcPct val="120000"/>
              </a:lnSpc>
              <a:spcBef>
                <a:spcPct val="200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es-ES" sz="3800" dirty="0">
                <a:solidFill>
                  <a:schemeClr val="bg1"/>
                </a:solidFill>
                <a:latin typeface="Adobe Caslon Pro"/>
              </a:rPr>
              <a:t>Proyecto de especificaciones de operación</a:t>
            </a:r>
            <a:r>
              <a:rPr lang="es-ES" sz="3800" dirty="0" smtClean="0">
                <a:solidFill>
                  <a:schemeClr val="bg1"/>
                </a:solidFill>
                <a:latin typeface="Adobe Caslon Pro"/>
              </a:rPr>
              <a:t>.</a:t>
            </a:r>
            <a:endParaRPr lang="es-ES" sz="3800" dirty="0">
              <a:solidFill>
                <a:schemeClr val="bg1"/>
              </a:solidFill>
              <a:latin typeface="Adobe Caslon Pro"/>
            </a:endParaRPr>
          </a:p>
          <a:p>
            <a:pPr lvl="0" fontAlgn="base">
              <a:lnSpc>
                <a:spcPct val="120000"/>
              </a:lnSpc>
              <a:spcBef>
                <a:spcPct val="200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es-ES" sz="3800" dirty="0">
                <a:solidFill>
                  <a:schemeClr val="bg1"/>
                </a:solidFill>
                <a:latin typeface="Adobe Caslon Pro"/>
              </a:rPr>
              <a:t>Lista de verificación para certificación y programación de eventos</a:t>
            </a:r>
          </a:p>
          <a:p>
            <a:pPr lvl="0" fontAlgn="base">
              <a:lnSpc>
                <a:spcPct val="120000"/>
              </a:lnSpc>
              <a:spcBef>
                <a:spcPct val="200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es-ES" sz="3800" dirty="0">
                <a:solidFill>
                  <a:schemeClr val="bg1"/>
                </a:solidFill>
                <a:latin typeface="Adobe Caslon Pro"/>
              </a:rPr>
              <a:t>Manuales generales del concesionario o permisionario</a:t>
            </a:r>
          </a:p>
          <a:p>
            <a:pPr lvl="0" fontAlgn="base">
              <a:lnSpc>
                <a:spcPct val="120000"/>
              </a:lnSpc>
              <a:spcBef>
                <a:spcPct val="200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es-ES" sz="3800" dirty="0">
                <a:solidFill>
                  <a:schemeClr val="bg1"/>
                </a:solidFill>
                <a:latin typeface="Adobe Caslon Pro"/>
              </a:rPr>
              <a:t>Manual de capacitación y adiestramiento</a:t>
            </a:r>
          </a:p>
          <a:p>
            <a:pPr lvl="0" fontAlgn="base">
              <a:lnSpc>
                <a:spcPct val="120000"/>
              </a:lnSpc>
              <a:spcBef>
                <a:spcPct val="200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es-ES" sz="3800" dirty="0">
                <a:solidFill>
                  <a:schemeClr val="bg1"/>
                </a:solidFill>
                <a:latin typeface="Adobe Caslon Pro"/>
              </a:rPr>
              <a:t>Estructura organizacional del personal gerencial o directivo </a:t>
            </a:r>
          </a:p>
          <a:p>
            <a:pPr lvl="0" fontAlgn="base">
              <a:lnSpc>
                <a:spcPct val="120000"/>
              </a:lnSpc>
              <a:spcBef>
                <a:spcPct val="200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es-ES" sz="3800" dirty="0">
                <a:solidFill>
                  <a:schemeClr val="bg1"/>
                </a:solidFill>
                <a:latin typeface="Adobe Caslon Pro"/>
              </a:rPr>
              <a:t>Documentos de compra, de arrendamiento, contratos y/o cartas de intención, según aplique.</a:t>
            </a:r>
          </a:p>
          <a:p>
            <a:pPr lvl="0" fontAlgn="base">
              <a:lnSpc>
                <a:spcPct val="120000"/>
              </a:lnSpc>
              <a:spcBef>
                <a:spcPct val="200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es-ES" sz="3800" dirty="0">
                <a:solidFill>
                  <a:schemeClr val="bg1"/>
                </a:solidFill>
                <a:latin typeface="Adobe Caslon Pro"/>
              </a:rPr>
              <a:t>Declaratoria inicial de cumplimiento con la legislación, reglamentación, normatividad y demás disposiciones aplicables.</a:t>
            </a:r>
          </a:p>
          <a:p>
            <a:pPr lvl="0" fontAlgn="base">
              <a:lnSpc>
                <a:spcPct val="120000"/>
              </a:lnSpc>
              <a:spcBef>
                <a:spcPct val="200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es-ES" sz="3800" dirty="0">
                <a:solidFill>
                  <a:schemeClr val="bg1"/>
                </a:solidFill>
                <a:latin typeface="Adobe Caslon Pro"/>
              </a:rPr>
              <a:t>Anexo relativo a la evaluación en materia financiera - económica y legal</a:t>
            </a:r>
          </a:p>
          <a:p>
            <a:pPr lvl="0" fontAlgn="base">
              <a:lnSpc>
                <a:spcPct val="120000"/>
              </a:lnSpc>
              <a:spcBef>
                <a:spcPct val="200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es-ES" sz="3800" dirty="0">
                <a:solidFill>
                  <a:schemeClr val="bg1"/>
                </a:solidFill>
                <a:latin typeface="Adobe Caslon Pro"/>
              </a:rPr>
              <a:t>Relación de aeronaves a operar.</a:t>
            </a:r>
          </a:p>
          <a:p>
            <a:pPr lvl="0" fontAlgn="base">
              <a:lnSpc>
                <a:spcPct val="120000"/>
              </a:lnSpc>
              <a:spcBef>
                <a:spcPct val="200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es-ES" sz="3800" dirty="0">
                <a:solidFill>
                  <a:schemeClr val="bg1"/>
                </a:solidFill>
                <a:latin typeface="Adobe Caslon Pro"/>
              </a:rPr>
              <a:t>Relación de aeródromos de destino y de alternativa designados</a:t>
            </a:r>
            <a:endParaRPr lang="es-MX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284777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</TotalTime>
  <Words>98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Adobe Caslon Pro</vt:lpstr>
      <vt:lpstr>Century Gothic</vt:lpstr>
      <vt:lpstr>Wingdings</vt:lpstr>
      <vt:lpstr>Wingdings 3</vt:lpstr>
      <vt:lpstr>Sector</vt:lpstr>
      <vt:lpstr>2) FASE DE SOLICITUD FORMAL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FASE DE SOLICITUD FORMAL</dc:title>
  <dc:creator>Israel Angel Pena Navarro</dc:creator>
  <cp:lastModifiedBy>Israel Angel Pena Navarro</cp:lastModifiedBy>
  <cp:revision>2</cp:revision>
  <dcterms:created xsi:type="dcterms:W3CDTF">2015-01-21T19:58:39Z</dcterms:created>
  <dcterms:modified xsi:type="dcterms:W3CDTF">2015-01-21T20:37:20Z</dcterms:modified>
</cp:coreProperties>
</file>